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7" r:id="rId11"/>
    <p:sldId id="268" r:id="rId12"/>
    <p:sldId id="269" r:id="rId13"/>
    <p:sldId id="271" r:id="rId14"/>
    <p:sldId id="265" r:id="rId15"/>
    <p:sldId id="266" r:id="rId16"/>
    <p:sldId id="270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1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E466E-0472-4DB1-8904-0D407D969A11}" type="datetimeFigureOut">
              <a:rPr lang="ru-RU" smtClean="0"/>
              <a:pPr/>
              <a:t>04.04.2024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4D8D2-D840-4E76-A595-FB60B7E2750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E466E-0472-4DB1-8904-0D407D969A11}" type="datetimeFigureOut">
              <a:rPr lang="ru-RU" smtClean="0"/>
              <a:pPr/>
              <a:t>04.04.2024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4D8D2-D840-4E76-A595-FB60B7E2750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E466E-0472-4DB1-8904-0D407D969A11}" type="datetimeFigureOut">
              <a:rPr lang="ru-RU" smtClean="0"/>
              <a:pPr/>
              <a:t>04.04.2024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4D8D2-D840-4E76-A595-FB60B7E2750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E466E-0472-4DB1-8904-0D407D969A11}" type="datetimeFigureOut">
              <a:rPr lang="ru-RU" smtClean="0"/>
              <a:pPr/>
              <a:t>04.04.2024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4D8D2-D840-4E76-A595-FB60B7E2750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E466E-0472-4DB1-8904-0D407D969A11}" type="datetimeFigureOut">
              <a:rPr lang="ru-RU" smtClean="0"/>
              <a:pPr/>
              <a:t>04.04.2024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4D8D2-D840-4E76-A595-FB60B7E2750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E466E-0472-4DB1-8904-0D407D969A11}" type="datetimeFigureOut">
              <a:rPr lang="ru-RU" smtClean="0"/>
              <a:pPr/>
              <a:t>04.04.2024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4D8D2-D840-4E76-A595-FB60B7E2750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E466E-0472-4DB1-8904-0D407D969A11}" type="datetimeFigureOut">
              <a:rPr lang="ru-RU" smtClean="0"/>
              <a:pPr/>
              <a:t>04.04.2024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4D8D2-D840-4E76-A595-FB60B7E2750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E466E-0472-4DB1-8904-0D407D969A11}" type="datetimeFigureOut">
              <a:rPr lang="ru-RU" smtClean="0"/>
              <a:pPr/>
              <a:t>04.04.2024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4D8D2-D840-4E76-A595-FB60B7E2750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E466E-0472-4DB1-8904-0D407D969A11}" type="datetimeFigureOut">
              <a:rPr lang="ru-RU" smtClean="0"/>
              <a:pPr/>
              <a:t>04.04.2024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4D8D2-D840-4E76-A595-FB60B7E2750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E466E-0472-4DB1-8904-0D407D969A11}" type="datetimeFigureOut">
              <a:rPr lang="ru-RU" smtClean="0"/>
              <a:pPr/>
              <a:t>04.04.2024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4D8D2-D840-4E76-A595-FB60B7E2750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E466E-0472-4DB1-8904-0D407D969A11}" type="datetimeFigureOut">
              <a:rPr lang="ru-RU" smtClean="0"/>
              <a:pPr/>
              <a:t>04.04.2024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4D8D2-D840-4E76-A595-FB60B7E2750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9E466E-0472-4DB1-8904-0D407D969A11}" type="datetimeFigureOut">
              <a:rPr lang="ru-RU" smtClean="0"/>
              <a:pPr/>
              <a:t>04.04.2024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A4D8D2-D840-4E76-A595-FB60B7E2750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wedg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vesna4you.ru/zadaniya-i-syurprizy-po-advent-kalendaryu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2" descr="https://uprostim.com/wp-content/uploads/2021/03/image173-1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268" name="AutoShape 4" descr="https://uprostim.com/wp-content/uploads/2021/03/image173-1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270" name="AutoShape 6" descr="https://uprostim.com/wp-content/uploads/2021/03/image173-1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" name="Рисунок 6" descr="https://bestnokia.ru/wp-content/uploads/2023/07/1613624805_62-p-fon-dlya-prezentatsii-po-izo-79.pn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1285852" y="428604"/>
            <a:ext cx="7358114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МДОУ детский сад  «Росинка» </a:t>
            </a:r>
            <a:r>
              <a:rPr lang="ru-RU" sz="20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с.головтеево</a:t>
            </a:r>
            <a:r>
              <a:rPr lang="ru-RU" sz="2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20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Малоярославецкого</a:t>
            </a:r>
            <a:r>
              <a:rPr lang="ru-RU" sz="2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района Калужской области.</a:t>
            </a:r>
            <a:endParaRPr lang="ru-RU" sz="2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071538" y="1500174"/>
            <a:ext cx="8072462" cy="317009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Использование</a:t>
            </a:r>
          </a:p>
          <a:p>
            <a:pPr algn="ctr"/>
            <a:r>
              <a:rPr lang="ru-RU" sz="4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«</a:t>
            </a:r>
            <a:r>
              <a:rPr lang="ru-RU" sz="40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Адвент-календаря</a:t>
            </a:r>
            <a:r>
              <a:rPr lang="ru-RU" sz="4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»</a:t>
            </a:r>
          </a:p>
          <a:p>
            <a:pPr algn="ctr"/>
            <a:r>
              <a:rPr lang="ru-RU" sz="4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в развитии связной речи детей дошкольного возраста с нарушением речи. 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5143504" y="4714883"/>
            <a:ext cx="371477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r"/>
            <a:r>
              <a:rPr lang="ru-RU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Учитель-логопед:</a:t>
            </a:r>
          </a:p>
          <a:p>
            <a:pPr algn="r"/>
            <a:r>
              <a:rPr lang="ru-RU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Зайцева Светлана Ивановна</a:t>
            </a:r>
            <a:endParaRPr lang="ru-RU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bestnokia.ru/wp-content/uploads/2023/07/1613624805_62-p-fon-dlya-prezentatsii-po-izo-79.pn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1071538" y="1571612"/>
            <a:ext cx="785818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Огромный речевой поток омывает пытливые головы</a:t>
            </a:r>
            <a:r>
              <a:rPr lang="ru-RU" sz="32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детей: одни с этим справляются, у других непомерный груз информации</a:t>
            </a:r>
            <a:r>
              <a:rPr lang="ru-RU" sz="32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тормозит не только речевое, но и общее развитие. Эта негативная тенденция,</a:t>
            </a:r>
            <a:r>
              <a:rPr lang="ru-RU" sz="32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 сожалению, постоянно растет. Увеличивается количество детей с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нарушениями речи, с задержкой речевого развития. </a:t>
            </a:r>
            <a:endParaRPr kumimoji="0" lang="ru-RU" sz="3200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214414" y="500042"/>
            <a:ext cx="771530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Актуальность проблемы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bestnokia.ru/wp-content/uploads/2023/07/1613624805_62-p-fon-dlya-prezentatsii-po-izo-79.pn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1357290" y="1285860"/>
            <a:ext cx="7215238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Дети испытывают трудности в звукопроизношении, в овладении лексико-грамматическими формами, имеют скудный словарный запас и не умеют строить связные высказывания. В речи детей нет образных выражений, мало прилагательных, слова однозначны, язык невыразителен.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319877" y="285728"/>
            <a:ext cx="450424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Проблема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bestnokia.ru/wp-content/uploads/2023/07/1613624805_62-p-fon-dlya-prezentatsii-po-izo-79.pn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1214414" y="214291"/>
            <a:ext cx="77153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Цель: </a:t>
            </a:r>
          </a:p>
          <a:p>
            <a:pPr algn="ctr"/>
            <a: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Создать условия по </a:t>
            </a:r>
            <a:r>
              <a:rPr lang="ru-RU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развитию связной речи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старших дошкольников используя «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Адвент-календарь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»</a:t>
            </a:r>
            <a:endParaRPr lang="ru-RU" sz="2400" b="1" dirty="0" smtClean="0"/>
          </a:p>
        </p:txBody>
      </p:sp>
      <p:sp>
        <p:nvSpPr>
          <p:cNvPr id="4" name="Прямоугольник 3"/>
          <p:cNvSpPr/>
          <p:nvPr/>
        </p:nvSpPr>
        <p:spPr>
          <a:xfrm>
            <a:off x="1285852" y="1951673"/>
            <a:ext cx="7643866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Задачи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изучить значение использования «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Адвент-календаря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»в развитие</a:t>
            </a:r>
            <a:r>
              <a:rPr lang="ru-RU" sz="28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связной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речи детей дошкольного возраста;</a:t>
            </a:r>
          </a:p>
          <a:p>
            <a:pPr algn="ctr">
              <a:buFontTx/>
              <a:buChar char="-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продолжать работу по обогащению, </a:t>
            </a:r>
          </a:p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уточнению и активизации словаря;</a:t>
            </a:r>
          </a:p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 воспитание звуковой культуре речи;</a:t>
            </a:r>
          </a:p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 развивать у детей социальные навыки: общительность, дружелюбие, стремление делиться впечатлениями.                        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bestnokia.ru/wp-content/uploads/2023/07/1613624805_62-p-fon-dlya-prezentatsii-po-izo-79.pn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1357290" y="357167"/>
            <a:ext cx="728667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Предмет исследования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процесс активизации речевой деятельности детей </a:t>
            </a:r>
            <a:r>
              <a:rPr lang="ru-RU" sz="36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используя 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«</a:t>
            </a:r>
            <a:r>
              <a:rPr kumimoji="0" lang="ru-RU" sz="3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Адвент-календарь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»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500166" y="3428999"/>
            <a:ext cx="700092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Объект исследования: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процесс формирования связной речи у детей старшего дошкольного возраста.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bestnokia.ru/wp-content/uploads/2023/07/1613624805_62-p-fon-dlya-prezentatsii-po-izo-79.pn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1071538" y="142852"/>
            <a:ext cx="785818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Гипотеза проекта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 основана на предположении о том, что если использовать в работе с детьми «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Адвент-календарь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»,то можно создать условия для развития связной речи детей старшего дошкольного возраста.</a:t>
            </a:r>
            <a:endParaRPr lang="ru-RU" sz="32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Предполагаемые результаты: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Использование «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Адвент-календаря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» в работе учителя-логопеда решает проблемы снижения речевой активности детей, её низкую коммуникативную направленность. </a:t>
            </a: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bestnokia.ru/wp-content/uploads/2023/07/1613624805_62-p-fon-dlya-prezentatsii-po-izo-79.pn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1071538" y="285728"/>
            <a:ext cx="8072462" cy="63094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Продукт проекта: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презентация опыта работы по речевому развитию детей старшего  дошкольного возраста посредством использования «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Адвент-календаря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 algn="ctr"/>
            <a:endParaRPr lang="ru-RU" sz="3200" b="1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Вид проекта: 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практико-ориентированный, групповой, краткосрочный</a:t>
            </a:r>
            <a:endParaRPr lang="ru-RU" sz="32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32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Основные направления деятельности при реализации проекта:</a:t>
            </a:r>
          </a:p>
          <a:p>
            <a:pPr lvl="0"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Развитие речевой активности.</a:t>
            </a:r>
          </a:p>
          <a:p>
            <a:pPr lvl="0"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Развитие всех компонентов речи.</a:t>
            </a:r>
          </a:p>
          <a:p>
            <a:pPr lvl="0"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Развитие познавательных способностей.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bestnokia.ru/wp-content/uploads/2023/07/1613624805_62-p-fon-dlya-prezentatsii-po-izo-79.pn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1000100" y="142852"/>
            <a:ext cx="814390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Этапы реализации проекта:</a:t>
            </a:r>
            <a:r>
              <a:rPr lang="ru-RU" sz="2800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endParaRPr lang="ru-RU" sz="2800" u="sng" dirty="0" smtClean="0"/>
          </a:p>
          <a:p>
            <a:pPr algn="ctr"/>
            <a:r>
              <a:rPr lang="ru-RU" sz="2800" u="sng" dirty="0" smtClean="0">
                <a:latin typeface="Times New Roman" pitchFamily="18" charset="0"/>
                <a:cs typeface="Times New Roman" pitchFamily="18" charset="0"/>
              </a:rPr>
              <a:t>1 этап.    Подготовительный этап (сентябрь)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Анализ психолого-педагогической литературы по данной проблеме.</a:t>
            </a:r>
          </a:p>
          <a:p>
            <a:pPr lvl="0"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Разработка системы использования «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Адвент-календаря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»в развитии связной  речи детей.</a:t>
            </a:r>
          </a:p>
          <a:p>
            <a:pPr lvl="0"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Формирование цели, задачи, предмета и объекта исследования.</a:t>
            </a:r>
          </a:p>
          <a:p>
            <a:pPr lvl="0"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Определение конечного продукта, предполагаемых результатов;</a:t>
            </a:r>
          </a:p>
          <a:p>
            <a:pPr lvl="0"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Выбор методики диагностирования по результатам </a:t>
            </a:r>
          </a:p>
          <a:p>
            <a:pPr lvl="0"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участия ребенка в реализации проекта.</a:t>
            </a: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bestnokia.ru/wp-content/uploads/2023/07/1613624805_62-p-fon-dlya-prezentatsii-po-izo-79.pn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1071538" y="142852"/>
            <a:ext cx="785818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800" b="0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 этап.  Основной этап (сентябрь – май)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Формирование речи и речевого общения дошкольников в процессе использования «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Адвент-календаря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Организованная образовательная деятельность с детьми по развитию речи с применением «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Адвент-календаря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Педагогическое просвещение социальных партнеров по проекту (родителей, воспитателей).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Организация предметно-развивающей среды для обогащения речевого опыта детей, речевого взаимодействия детей.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Организация и участие в развлечениях, 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конкурсах ДОУ.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bestnokia.ru/wp-content/uploads/2023/07/1613624805_62-p-fon-dlya-prezentatsii-po-izo-79.pn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714348" y="0"/>
            <a:ext cx="807249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Адвент-календарь</a:t>
            </a:r>
            <a:r>
              <a:rPr lang="ru-RU" sz="3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на тему «Осень»</a:t>
            </a:r>
            <a:endParaRPr lang="ru-RU" sz="32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000100" y="571479"/>
          <a:ext cx="4929222" cy="6286521"/>
        </p:xfrm>
        <a:graphic>
          <a:graphicData uri="http://schemas.openxmlformats.org/drawingml/2006/table">
            <a:tbl>
              <a:tblPr/>
              <a:tblGrid>
                <a:gridCol w="2412538"/>
                <a:gridCol w="2516684"/>
              </a:tblGrid>
              <a:tr h="99305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Calibri"/>
                          <a:ea typeface="Calibri"/>
                          <a:cs typeface="Times New Roman"/>
                        </a:rPr>
                        <a:t>Игра "Доскажи словечко"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Calibri"/>
                          <a:ea typeface="Calibri"/>
                          <a:cs typeface="Times New Roman"/>
                        </a:rPr>
                        <a:t>Заучивание закличек на тему "Осень"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156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Calibri"/>
                          <a:ea typeface="Calibri"/>
                          <a:cs typeface="Times New Roman"/>
                        </a:rPr>
                        <a:t>Составь рассказ по сюжетной картинке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Calibri"/>
                          <a:ea typeface="Calibri"/>
                          <a:cs typeface="Times New Roman"/>
                        </a:rPr>
                        <a:t>Составь описательный рассказ по плану с опорой на картину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310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Calibri"/>
                          <a:ea typeface="Calibri"/>
                          <a:cs typeface="Times New Roman"/>
                        </a:rPr>
                        <a:t>Беседа на тему "Перелетные птицы"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Calibri"/>
                          <a:ea typeface="Calibri"/>
                          <a:cs typeface="Times New Roman"/>
                        </a:rPr>
                        <a:t>Расскажи о листопаде, используя </a:t>
                      </a:r>
                      <a:r>
                        <a:rPr lang="ru-RU" sz="2000" dirty="0" err="1">
                          <a:latin typeface="Calibri"/>
                          <a:ea typeface="Calibri"/>
                          <a:cs typeface="Times New Roman"/>
                        </a:rPr>
                        <a:t>мнемотаблицы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310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Calibri"/>
                          <a:ea typeface="Calibri"/>
                          <a:cs typeface="Times New Roman"/>
                        </a:rPr>
                        <a:t>Отгадай-ка. Загадки об Овощах и фруктах.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Calibri"/>
                          <a:ea typeface="Calibri"/>
                          <a:cs typeface="Times New Roman"/>
                        </a:rPr>
                        <a:t>Пересказ рассказа "Пчела и мухи" К.Д.Ушинского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156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Calibri"/>
                          <a:ea typeface="Calibri"/>
                          <a:cs typeface="Times New Roman"/>
                        </a:rPr>
                        <a:t>Пересказ отрывка из сказки "Путешествие осеннего листочка" О.Карпенко.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Calibri"/>
                          <a:ea typeface="Calibri"/>
                          <a:cs typeface="Times New Roman"/>
                        </a:rPr>
                        <a:t>Заучивание стихотворения"Наступила осень" </a:t>
                      </a:r>
                      <a:r>
                        <a:rPr lang="ru-RU" sz="2000" dirty="0" err="1">
                          <a:latin typeface="Calibri"/>
                          <a:ea typeface="Calibri"/>
                          <a:cs typeface="Times New Roman"/>
                        </a:rPr>
                        <a:t>А.Ерикеева</a:t>
                      </a:r>
                      <a:r>
                        <a:rPr lang="ru-RU" sz="200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8" name="Рисунок 7" descr="C:\Users\USER\Desktop\20240404_171126.jpg"/>
          <p:cNvPicPr/>
          <p:nvPr/>
        </p:nvPicPr>
        <p:blipFill>
          <a:blip r:embed="rId3" cstate="print"/>
          <a:srcRect l="8972" t="5508" b="-424"/>
          <a:stretch>
            <a:fillRect/>
          </a:stretch>
        </p:blipFill>
        <p:spPr bwMode="auto">
          <a:xfrm rot="5400000">
            <a:off x="5714992" y="3428993"/>
            <a:ext cx="3571900" cy="3286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C:\Users\USER\Desktop\20240404_170910.jpg"/>
          <p:cNvPicPr/>
          <p:nvPr/>
        </p:nvPicPr>
        <p:blipFill>
          <a:blip r:embed="rId4" cstate="print"/>
          <a:srcRect l="7697" r="26868" b="2926"/>
          <a:stretch>
            <a:fillRect/>
          </a:stretch>
        </p:blipFill>
        <p:spPr bwMode="auto">
          <a:xfrm rot="5400000">
            <a:off x="6135007" y="437234"/>
            <a:ext cx="2803307" cy="3214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bestnokia.ru/wp-content/uploads/2023/07/1613624805_62-p-fon-dlya-prezentatsii-po-izo-79.pn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 descr="C:\Users\USER\Desktop\20240404_171720.jpg"/>
          <p:cNvPicPr/>
          <p:nvPr/>
        </p:nvPicPr>
        <p:blipFill>
          <a:blip r:embed="rId3" cstate="print"/>
          <a:srcRect l="4161" b="4251"/>
          <a:stretch>
            <a:fillRect/>
          </a:stretch>
        </p:blipFill>
        <p:spPr bwMode="auto">
          <a:xfrm rot="5400000">
            <a:off x="5822161" y="3536161"/>
            <a:ext cx="3500438" cy="3143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C:\Users\USER\Desktop\20240404_171538.jpg"/>
          <p:cNvPicPr/>
          <p:nvPr/>
        </p:nvPicPr>
        <p:blipFill>
          <a:blip r:embed="rId4" cstate="print"/>
          <a:srcRect l="6470" r="18332" b="-301"/>
          <a:stretch>
            <a:fillRect/>
          </a:stretch>
        </p:blipFill>
        <p:spPr bwMode="auto">
          <a:xfrm rot="5400000">
            <a:off x="6143631" y="357171"/>
            <a:ext cx="2857496" cy="31432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357158" y="0"/>
            <a:ext cx="878684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Адвент-календарь</a:t>
            </a:r>
            <a:r>
              <a:rPr lang="ru-RU" sz="3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на тему «23 февраля»</a:t>
            </a:r>
            <a:endParaRPr lang="ru-RU" sz="32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785787" y="500043"/>
          <a:ext cx="5214974" cy="6367096"/>
        </p:xfrm>
        <a:graphic>
          <a:graphicData uri="http://schemas.openxmlformats.org/drawingml/2006/table">
            <a:tbl>
              <a:tblPr/>
              <a:tblGrid>
                <a:gridCol w="2552395"/>
                <a:gridCol w="2662579"/>
              </a:tblGrid>
              <a:tr h="134890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Calibri"/>
                          <a:ea typeface="Calibri"/>
                          <a:cs typeface="Times New Roman"/>
                        </a:rPr>
                        <a:t>Пересказ рассказа "Есть такая профессия - Родину защищать"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Calibri"/>
                          <a:ea typeface="Calibri"/>
                          <a:cs typeface="Times New Roman"/>
                        </a:rPr>
                        <a:t>Беседа на тему "Могут ли женщины быть защитниками отечества"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890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Calibri"/>
                          <a:ea typeface="Calibri"/>
                          <a:cs typeface="Times New Roman"/>
                        </a:rPr>
                        <a:t>Составь рассказ по сюжетной картинке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Calibri"/>
                          <a:ea typeface="Calibri"/>
                          <a:cs typeface="Times New Roman"/>
                        </a:rPr>
                        <a:t>Составь описательный рассказ по плану с опорой на картину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714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Calibri"/>
                          <a:ea typeface="Calibri"/>
                          <a:cs typeface="Times New Roman"/>
                        </a:rPr>
                        <a:t>Заучивание стихотворения "Наша Армия" В.Степанова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Calibri"/>
                          <a:ea typeface="Calibri"/>
                          <a:cs typeface="Times New Roman"/>
                        </a:rPr>
                        <a:t>Расскажи о своем папе или дедушке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890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Calibri"/>
                          <a:ea typeface="Calibri"/>
                          <a:cs typeface="Times New Roman"/>
                        </a:rPr>
                        <a:t>Беседа на тему "Военные профессии"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Calibri"/>
                          <a:ea typeface="Calibri"/>
                          <a:cs typeface="Times New Roman"/>
                        </a:rPr>
                        <a:t>Пересказ отрывка из рассказа "Памятник советскому солдату"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890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Calibri"/>
                          <a:ea typeface="Calibri"/>
                          <a:cs typeface="Times New Roman"/>
                        </a:rPr>
                        <a:t>Отгадай-ка. Загадки о военных профессиях.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Calibri"/>
                          <a:ea typeface="Calibri"/>
                          <a:cs typeface="Times New Roman"/>
                        </a:rPr>
                        <a:t>Заучивание стихотворения "23 февраля - Красный день календаря" </a:t>
                      </a:r>
                      <a:r>
                        <a:rPr lang="ru-RU" sz="1800" dirty="0" err="1">
                          <a:latin typeface="Calibri"/>
                          <a:ea typeface="Calibri"/>
                          <a:cs typeface="Times New Roman"/>
                        </a:rPr>
                        <a:t>С.Афонина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bestnokia.ru/wp-content/uploads/2023/07/1613624805_62-p-fon-dlya-prezentatsii-po-izo-79.pn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 descr="C:\Users\USER\Desktop\20240401_141834.jpg"/>
          <p:cNvPicPr/>
          <p:nvPr/>
        </p:nvPicPr>
        <p:blipFill>
          <a:blip r:embed="rId3" cstate="print"/>
          <a:srcRect l="95" t="32569" r="71625" b="22244"/>
          <a:stretch>
            <a:fillRect/>
          </a:stretch>
        </p:blipFill>
        <p:spPr bwMode="auto">
          <a:xfrm rot="5400000">
            <a:off x="5322087" y="-178607"/>
            <a:ext cx="2857544" cy="364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C:\Users\USER\Desktop\20240404_172111.jpg"/>
          <p:cNvPicPr/>
          <p:nvPr/>
        </p:nvPicPr>
        <p:blipFill>
          <a:blip r:embed="rId4" cstate="print"/>
          <a:srcRect t="11656" r="31213" b="3439"/>
          <a:stretch>
            <a:fillRect/>
          </a:stretch>
        </p:blipFill>
        <p:spPr bwMode="auto">
          <a:xfrm rot="5400000">
            <a:off x="5214942" y="3071810"/>
            <a:ext cx="3143272" cy="371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C:\Users\USER\Desktop\20240401_142021.jpg"/>
          <p:cNvPicPr/>
          <p:nvPr/>
        </p:nvPicPr>
        <p:blipFill>
          <a:blip r:embed="rId5" cstate="print"/>
          <a:srcRect t="7259" b="26835"/>
          <a:stretch>
            <a:fillRect/>
          </a:stretch>
        </p:blipFill>
        <p:spPr bwMode="auto">
          <a:xfrm rot="5400000">
            <a:off x="571472" y="1714488"/>
            <a:ext cx="4572032" cy="3429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bestnokia.ru/wp-content/uploads/2023/07/1613624805_62-p-fon-dlya-prezentatsii-po-izo-79.pn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 descr="C:\Users\USER\Desktop\20240404_172649.jpg"/>
          <p:cNvPicPr/>
          <p:nvPr/>
        </p:nvPicPr>
        <p:blipFill>
          <a:blip r:embed="rId3" cstate="print"/>
          <a:srcRect l="1377" t="4222" r="14815" b="1152"/>
          <a:stretch>
            <a:fillRect/>
          </a:stretch>
        </p:blipFill>
        <p:spPr bwMode="auto">
          <a:xfrm rot="5400000">
            <a:off x="678629" y="1250141"/>
            <a:ext cx="4500594" cy="35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s://opt2008.ru/img/products/617/3.jpg"/>
          <p:cNvPicPr/>
          <p:nvPr/>
        </p:nvPicPr>
        <p:blipFill>
          <a:blip r:embed="rId4"/>
          <a:srcRect l="13228" r="15851"/>
          <a:stretch>
            <a:fillRect/>
          </a:stretch>
        </p:blipFill>
        <p:spPr bwMode="auto">
          <a:xfrm>
            <a:off x="5072066" y="785794"/>
            <a:ext cx="3571900" cy="4572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bestnokia.ru/wp-content/uploads/2023/07/1613624805_62-p-fon-dlya-prezentatsii-po-izo-79.pn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1071538" y="214290"/>
            <a:ext cx="785818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3200" b="0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 этап. Рефлексивный этап  (май)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Сравнительный мониторинг речевого развития, направленный на  выявление уровня активизации речевой деятельности.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Анализ и обобщение результатов, полученных в ходе работы.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ru-RU" sz="3200" b="0" i="0" u="sng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3200" b="0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 этап. </a:t>
            </a:r>
            <a:r>
              <a:rPr kumimoji="0" lang="ru-RU" sz="3200" b="0" i="0" u="sng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Послепроектный</a:t>
            </a:r>
            <a:r>
              <a:rPr kumimoji="0" lang="ru-RU" sz="3200" b="0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этап.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Распространение результатов и продуктов проектной деятельности.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Выбор вариантов продолжения проекта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bestnokia.ru/wp-content/uploads/2023/07/1613624805_62-p-fon-dlya-prezentatsii-po-izo-79.pn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714348" y="0"/>
            <a:ext cx="8429651" cy="6555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solidFill>
                <a:srgbClr val="0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solidFill>
                <a:srgbClr val="0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solidFill>
                <a:srgbClr val="0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1.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Дыбина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О.В. Образовательная среда и организация самостоятельной деятельности детей старшего дошкольного возраста. М., 2008.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2.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Предметно-пространственная развивающая среда в детском саду. Принципы построения, советы, рекомендации / Сост. Н.В.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Нищева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– СПб., «ДЕТСТВО-ПРЕСС», 2016.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3.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Рыжова Н.А. «Развивающая среда дошкольных учреждений» (Из опыта работы) М.,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Линка-Пресс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2003.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4.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https://nsportal.ru/detskii-sad/vospitatelnaya-rabota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5.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https://www.maam.ru/detsad-769110-15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6.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https://m.pikabu.ru/stori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7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https://www.youtube.com/wotch?v=QlGuNEHoVOo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8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https://ru.wikipedia.org/wiki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9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hlinkClick r:id="rId3"/>
              </a:rPr>
              <a:t>http://vesna4you.ru/zadaniya-i-syurprizy-po-advent-kalendaryu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28662" y="357166"/>
            <a:ext cx="8215338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Используемая литература</a:t>
            </a:r>
            <a:endParaRPr lang="ru-RU" sz="36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bestnokia.ru/wp-content/uploads/2023/07/1613624805_62-p-fon-dlya-prezentatsii-po-izo-79.pn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1214414" y="1857364"/>
            <a:ext cx="790892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Спасибо за внимание.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192</TotalTime>
  <Words>532</Words>
  <Application>Microsoft Office PowerPoint</Application>
  <PresentationFormat>Экран (4:3)</PresentationFormat>
  <Paragraphs>96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22</cp:revision>
  <dcterms:created xsi:type="dcterms:W3CDTF">2024-03-26T10:56:48Z</dcterms:created>
  <dcterms:modified xsi:type="dcterms:W3CDTF">2024-04-04T17:59:14Z</dcterms:modified>
</cp:coreProperties>
</file>